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4"/>
    <p:sldMasterId id="2147486496" r:id="rId5"/>
  </p:sldMasterIdLst>
  <p:notesMasterIdLst>
    <p:notesMasterId r:id="rId11"/>
  </p:notesMasterIdLst>
  <p:sldIdLst>
    <p:sldId id="271" r:id="rId6"/>
    <p:sldId id="266" r:id="rId7"/>
    <p:sldId id="270" r:id="rId8"/>
    <p:sldId id="269"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1" d="100"/>
          <a:sy n="71" d="100"/>
        </p:scale>
        <p:origin x="1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674171-C82B-4093-ABF6-A4A8D088928E}" type="doc">
      <dgm:prSet loTypeId="urn:microsoft.com/office/officeart/2005/8/layout/process4" loCatId="process" qsTypeId="urn:microsoft.com/office/officeart/2005/8/quickstyle/simple2" qsCatId="simple" csTypeId="urn:microsoft.com/office/officeart/2005/8/colors/accent2_2" csCatId="accent2" phldr="1"/>
      <dgm:spPr/>
      <dgm:t>
        <a:bodyPr/>
        <a:lstStyle/>
        <a:p>
          <a:endParaRPr lang="en-US"/>
        </a:p>
      </dgm:t>
    </dgm:pt>
    <dgm:pt modelId="{9161A47B-4535-41D3-BFE6-AFEC301B8B6F}">
      <dgm:prSet/>
      <dgm:spPr/>
      <dgm:t>
        <a:bodyPr/>
        <a:lstStyle/>
        <a:p>
          <a:endParaRPr lang="en-US" dirty="0"/>
        </a:p>
      </dgm:t>
    </dgm:pt>
    <dgm:pt modelId="{9D8A24E1-D9F1-4BB0-8947-64741AEF0E3E}" type="parTrans" cxnId="{99910A76-D0B4-4BA8-9C55-17BE917E02BC}">
      <dgm:prSet/>
      <dgm:spPr/>
      <dgm:t>
        <a:bodyPr/>
        <a:lstStyle/>
        <a:p>
          <a:endParaRPr lang="en-US"/>
        </a:p>
      </dgm:t>
    </dgm:pt>
    <dgm:pt modelId="{FFBB9D8D-409E-406F-A3FA-4F717534A29E}" type="sibTrans" cxnId="{99910A76-D0B4-4BA8-9C55-17BE917E02BC}">
      <dgm:prSet/>
      <dgm:spPr/>
      <dgm:t>
        <a:bodyPr/>
        <a:lstStyle/>
        <a:p>
          <a:endParaRPr lang="en-US"/>
        </a:p>
      </dgm:t>
    </dgm:pt>
    <dgm:pt modelId="{C5E037F0-4EA1-4D94-9E5C-5C0B6FC53F44}">
      <dgm:prSet/>
      <dgm:spPr/>
      <dgm:t>
        <a:bodyPr/>
        <a:lstStyle/>
        <a:p>
          <a:r>
            <a:rPr lang="en-US" dirty="0"/>
            <a:t>The skincare industry is the third highest growing firm in Nigeria and has generated over $2 billion in revenue in just last year.</a:t>
          </a:r>
        </a:p>
      </dgm:t>
    </dgm:pt>
    <dgm:pt modelId="{AB8A787E-F852-4A5E-BD94-49C3146DF2A6}" type="parTrans" cxnId="{1ECFB93D-8C75-444B-AEF8-7F8120430518}">
      <dgm:prSet/>
      <dgm:spPr/>
      <dgm:t>
        <a:bodyPr/>
        <a:lstStyle/>
        <a:p>
          <a:endParaRPr lang="en-US"/>
        </a:p>
      </dgm:t>
    </dgm:pt>
    <dgm:pt modelId="{C82D4B5A-3700-480D-8B1F-DA51547F1881}" type="sibTrans" cxnId="{1ECFB93D-8C75-444B-AEF8-7F8120430518}">
      <dgm:prSet/>
      <dgm:spPr/>
      <dgm:t>
        <a:bodyPr/>
        <a:lstStyle/>
        <a:p>
          <a:endParaRPr lang="en-US"/>
        </a:p>
      </dgm:t>
    </dgm:pt>
    <dgm:pt modelId="{0BE1CA03-FCAC-4F03-8E7D-450EC532463C}">
      <dgm:prSet/>
      <dgm:spPr/>
      <dgm:t>
        <a:bodyPr/>
        <a:lstStyle/>
        <a:p>
          <a:r>
            <a:rPr lang="en-US" dirty="0"/>
            <a:t>There is an acute shortage of dermatologists in the country and as such a lot of people rely on social media and peer influence when choosing skincare products.</a:t>
          </a:r>
        </a:p>
      </dgm:t>
    </dgm:pt>
    <dgm:pt modelId="{D4078C6D-4F6A-4E2A-9650-3D84A0E1AE9F}" type="parTrans" cxnId="{7F9120CB-C188-4010-A167-170C19265D6E}">
      <dgm:prSet/>
      <dgm:spPr/>
      <dgm:t>
        <a:bodyPr/>
        <a:lstStyle/>
        <a:p>
          <a:endParaRPr lang="en-US"/>
        </a:p>
      </dgm:t>
    </dgm:pt>
    <dgm:pt modelId="{74476A31-F545-4F58-94F5-D83E2454CECD}" type="sibTrans" cxnId="{7F9120CB-C188-4010-A167-170C19265D6E}">
      <dgm:prSet/>
      <dgm:spPr/>
      <dgm:t>
        <a:bodyPr/>
        <a:lstStyle/>
        <a:p>
          <a:endParaRPr lang="en-US"/>
        </a:p>
      </dgm:t>
    </dgm:pt>
    <dgm:pt modelId="{5107E88D-5C7B-4CBC-B4E2-4A437ED9A39F}">
      <dgm:prSet/>
      <dgm:spPr/>
      <dgm:t>
        <a:bodyPr/>
        <a:lstStyle/>
        <a:p>
          <a:r>
            <a:rPr lang="en-US" dirty="0"/>
            <a:t>Expert systems can be developed to detect these common skin defects and make recommendations on suitable local drugs they can use to treat the defects, thus leading to long-term economical growth.</a:t>
          </a:r>
        </a:p>
      </dgm:t>
    </dgm:pt>
    <dgm:pt modelId="{DB8F3FE6-DF1B-4AB3-ACE4-DE8BDAF925D7}" type="parTrans" cxnId="{3E20504F-546B-4176-808F-D9E968DB07BC}">
      <dgm:prSet/>
      <dgm:spPr/>
      <dgm:t>
        <a:bodyPr/>
        <a:lstStyle/>
        <a:p>
          <a:endParaRPr lang="en-US"/>
        </a:p>
      </dgm:t>
    </dgm:pt>
    <dgm:pt modelId="{B06CD006-983F-4F4F-A4A3-FEFEFC243143}" type="sibTrans" cxnId="{3E20504F-546B-4176-808F-D9E968DB07BC}">
      <dgm:prSet/>
      <dgm:spPr/>
      <dgm:t>
        <a:bodyPr/>
        <a:lstStyle/>
        <a:p>
          <a:endParaRPr lang="en-US"/>
        </a:p>
      </dgm:t>
    </dgm:pt>
    <dgm:pt modelId="{84123F59-AF45-4CA1-BA85-D54451D1585F}" type="pres">
      <dgm:prSet presAssocID="{1E674171-C82B-4093-ABF6-A4A8D088928E}" presName="Name0" presStyleCnt="0">
        <dgm:presLayoutVars>
          <dgm:dir/>
          <dgm:animLvl val="lvl"/>
          <dgm:resizeHandles val="exact"/>
        </dgm:presLayoutVars>
      </dgm:prSet>
      <dgm:spPr/>
    </dgm:pt>
    <dgm:pt modelId="{3CA747B8-F180-49CB-89EB-81D6300B0F80}" type="pres">
      <dgm:prSet presAssocID="{9161A47B-4535-41D3-BFE6-AFEC301B8B6F}" presName="boxAndChildren" presStyleCnt="0"/>
      <dgm:spPr/>
    </dgm:pt>
    <dgm:pt modelId="{F2CE83BF-D3B3-4F85-A495-1B028B29D8AD}" type="pres">
      <dgm:prSet presAssocID="{9161A47B-4535-41D3-BFE6-AFEC301B8B6F}" presName="parentTextBox" presStyleLbl="node1" presStyleIdx="0" presStyleCnt="1"/>
      <dgm:spPr/>
    </dgm:pt>
    <dgm:pt modelId="{DB22F185-2818-42A8-A512-96D068BE6370}" type="pres">
      <dgm:prSet presAssocID="{9161A47B-4535-41D3-BFE6-AFEC301B8B6F}" presName="entireBox" presStyleLbl="node1" presStyleIdx="0" presStyleCnt="1" custScaleY="115576"/>
      <dgm:spPr/>
    </dgm:pt>
    <dgm:pt modelId="{84BEB7FF-6C32-47A8-BACD-DD04C448341F}" type="pres">
      <dgm:prSet presAssocID="{9161A47B-4535-41D3-BFE6-AFEC301B8B6F}" presName="descendantBox" presStyleCnt="0"/>
      <dgm:spPr/>
    </dgm:pt>
    <dgm:pt modelId="{833E7234-A058-4A64-9718-FA7A61A8205E}" type="pres">
      <dgm:prSet presAssocID="{C5E037F0-4EA1-4D94-9E5C-5C0B6FC53F44}" presName="childTextBox" presStyleLbl="fgAccFollowNode1" presStyleIdx="0" presStyleCnt="3" custScaleY="142361">
        <dgm:presLayoutVars>
          <dgm:bulletEnabled val="1"/>
        </dgm:presLayoutVars>
      </dgm:prSet>
      <dgm:spPr/>
    </dgm:pt>
    <dgm:pt modelId="{FFA57EEC-F134-4A9F-89C3-9C5B8E3EC1F3}" type="pres">
      <dgm:prSet presAssocID="{0BE1CA03-FCAC-4F03-8E7D-450EC532463C}" presName="childTextBox" presStyleLbl="fgAccFollowNode1" presStyleIdx="1" presStyleCnt="3" custScaleY="142361">
        <dgm:presLayoutVars>
          <dgm:bulletEnabled val="1"/>
        </dgm:presLayoutVars>
      </dgm:prSet>
      <dgm:spPr/>
    </dgm:pt>
    <dgm:pt modelId="{91689565-ED40-43CA-A4BB-F3FE1A5116D1}" type="pres">
      <dgm:prSet presAssocID="{5107E88D-5C7B-4CBC-B4E2-4A437ED9A39F}" presName="childTextBox" presStyleLbl="fgAccFollowNode1" presStyleIdx="2" presStyleCnt="3" custScaleY="142361">
        <dgm:presLayoutVars>
          <dgm:bulletEnabled val="1"/>
        </dgm:presLayoutVars>
      </dgm:prSet>
      <dgm:spPr/>
    </dgm:pt>
  </dgm:ptLst>
  <dgm:cxnLst>
    <dgm:cxn modelId="{19D7AD11-F9F0-4C03-9962-458E2F9788DC}" type="presOf" srcId="{C5E037F0-4EA1-4D94-9E5C-5C0B6FC53F44}" destId="{833E7234-A058-4A64-9718-FA7A61A8205E}" srcOrd="0" destOrd="0" presId="urn:microsoft.com/office/officeart/2005/8/layout/process4"/>
    <dgm:cxn modelId="{1ECFB93D-8C75-444B-AEF8-7F8120430518}" srcId="{9161A47B-4535-41D3-BFE6-AFEC301B8B6F}" destId="{C5E037F0-4EA1-4D94-9E5C-5C0B6FC53F44}" srcOrd="0" destOrd="0" parTransId="{AB8A787E-F852-4A5E-BD94-49C3146DF2A6}" sibTransId="{C82D4B5A-3700-480D-8B1F-DA51547F1881}"/>
    <dgm:cxn modelId="{F6B6F064-B3B5-4991-A5A1-B081AA7D6DFB}" type="presOf" srcId="{9161A47B-4535-41D3-BFE6-AFEC301B8B6F}" destId="{F2CE83BF-D3B3-4F85-A495-1B028B29D8AD}" srcOrd="0" destOrd="0" presId="urn:microsoft.com/office/officeart/2005/8/layout/process4"/>
    <dgm:cxn modelId="{3E20504F-546B-4176-808F-D9E968DB07BC}" srcId="{9161A47B-4535-41D3-BFE6-AFEC301B8B6F}" destId="{5107E88D-5C7B-4CBC-B4E2-4A437ED9A39F}" srcOrd="2" destOrd="0" parTransId="{DB8F3FE6-DF1B-4AB3-ACE4-DE8BDAF925D7}" sibTransId="{B06CD006-983F-4F4F-A4A3-FEFEFC243143}"/>
    <dgm:cxn modelId="{6DFF2B53-B1A9-4687-909B-F403003AD411}" type="presOf" srcId="{0BE1CA03-FCAC-4F03-8E7D-450EC532463C}" destId="{FFA57EEC-F134-4A9F-89C3-9C5B8E3EC1F3}" srcOrd="0" destOrd="0" presId="urn:microsoft.com/office/officeart/2005/8/layout/process4"/>
    <dgm:cxn modelId="{99910A76-D0B4-4BA8-9C55-17BE917E02BC}" srcId="{1E674171-C82B-4093-ABF6-A4A8D088928E}" destId="{9161A47B-4535-41D3-BFE6-AFEC301B8B6F}" srcOrd="0" destOrd="0" parTransId="{9D8A24E1-D9F1-4BB0-8947-64741AEF0E3E}" sibTransId="{FFBB9D8D-409E-406F-A3FA-4F717534A29E}"/>
    <dgm:cxn modelId="{42835C7B-FF13-4CC2-99CF-970748988FFB}" type="presOf" srcId="{5107E88D-5C7B-4CBC-B4E2-4A437ED9A39F}" destId="{91689565-ED40-43CA-A4BB-F3FE1A5116D1}" srcOrd="0" destOrd="0" presId="urn:microsoft.com/office/officeart/2005/8/layout/process4"/>
    <dgm:cxn modelId="{F04230A2-E9F2-4512-9D4F-AEFCD0243853}" type="presOf" srcId="{9161A47B-4535-41D3-BFE6-AFEC301B8B6F}" destId="{DB22F185-2818-42A8-A512-96D068BE6370}" srcOrd="1" destOrd="0" presId="urn:microsoft.com/office/officeart/2005/8/layout/process4"/>
    <dgm:cxn modelId="{1EB702C9-7541-40F7-A8A6-F92D8EC5F948}" type="presOf" srcId="{1E674171-C82B-4093-ABF6-A4A8D088928E}" destId="{84123F59-AF45-4CA1-BA85-D54451D1585F}" srcOrd="0" destOrd="0" presId="urn:microsoft.com/office/officeart/2005/8/layout/process4"/>
    <dgm:cxn modelId="{7F9120CB-C188-4010-A167-170C19265D6E}" srcId="{9161A47B-4535-41D3-BFE6-AFEC301B8B6F}" destId="{0BE1CA03-FCAC-4F03-8E7D-450EC532463C}" srcOrd="1" destOrd="0" parTransId="{D4078C6D-4F6A-4E2A-9650-3D84A0E1AE9F}" sibTransId="{74476A31-F545-4F58-94F5-D83E2454CECD}"/>
    <dgm:cxn modelId="{59843224-2A52-4AB5-8BF2-57A64509F6B8}" type="presParOf" srcId="{84123F59-AF45-4CA1-BA85-D54451D1585F}" destId="{3CA747B8-F180-49CB-89EB-81D6300B0F80}" srcOrd="0" destOrd="0" presId="urn:microsoft.com/office/officeart/2005/8/layout/process4"/>
    <dgm:cxn modelId="{EF4ADF55-38BC-4EA9-956E-E315A268107C}" type="presParOf" srcId="{3CA747B8-F180-49CB-89EB-81D6300B0F80}" destId="{F2CE83BF-D3B3-4F85-A495-1B028B29D8AD}" srcOrd="0" destOrd="0" presId="urn:microsoft.com/office/officeart/2005/8/layout/process4"/>
    <dgm:cxn modelId="{D2B44142-E886-4B5A-A97D-F86647FC5BC4}" type="presParOf" srcId="{3CA747B8-F180-49CB-89EB-81D6300B0F80}" destId="{DB22F185-2818-42A8-A512-96D068BE6370}" srcOrd="1" destOrd="0" presId="urn:microsoft.com/office/officeart/2005/8/layout/process4"/>
    <dgm:cxn modelId="{E776290D-61A6-4DA5-AF8A-FB4CA519213B}" type="presParOf" srcId="{3CA747B8-F180-49CB-89EB-81D6300B0F80}" destId="{84BEB7FF-6C32-47A8-BACD-DD04C448341F}" srcOrd="2" destOrd="0" presId="urn:microsoft.com/office/officeart/2005/8/layout/process4"/>
    <dgm:cxn modelId="{911BB466-F351-4286-902E-71CDB7DC09CF}" type="presParOf" srcId="{84BEB7FF-6C32-47A8-BACD-DD04C448341F}" destId="{833E7234-A058-4A64-9718-FA7A61A8205E}" srcOrd="0" destOrd="0" presId="urn:microsoft.com/office/officeart/2005/8/layout/process4"/>
    <dgm:cxn modelId="{9BD0D2E2-E165-4CEE-AAF3-6D49FF7DED1D}" type="presParOf" srcId="{84BEB7FF-6C32-47A8-BACD-DD04C448341F}" destId="{FFA57EEC-F134-4A9F-89C3-9C5B8E3EC1F3}" srcOrd="1" destOrd="0" presId="urn:microsoft.com/office/officeart/2005/8/layout/process4"/>
    <dgm:cxn modelId="{5E502CC9-028E-4101-ACD6-39C632AD3EC0}" type="presParOf" srcId="{84BEB7FF-6C32-47A8-BACD-DD04C448341F}" destId="{91689565-ED40-43CA-A4BB-F3FE1A5116D1}"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2F185-2818-42A8-A512-96D068BE6370}">
      <dsp:nvSpPr>
        <dsp:cNvPr id="0" name=""/>
        <dsp:cNvSpPr/>
      </dsp:nvSpPr>
      <dsp:spPr>
        <a:xfrm>
          <a:off x="0" y="2489"/>
          <a:ext cx="11018520" cy="4419383"/>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0" y="2489"/>
        <a:ext cx="11018520" cy="2386467"/>
      </dsp:txXfrm>
    </dsp:sp>
    <dsp:sp modelId="{833E7234-A058-4A64-9718-FA7A61A8205E}">
      <dsp:nvSpPr>
        <dsp:cNvPr id="0" name=""/>
        <dsp:cNvSpPr/>
      </dsp:nvSpPr>
      <dsp:spPr>
        <a:xfrm>
          <a:off x="5380" y="1916104"/>
          <a:ext cx="3669253" cy="250404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The skincare industry is the third highest growing firm in Nigeria and has generated over $2 billion in revenue in just last year.</a:t>
          </a:r>
        </a:p>
      </dsp:txBody>
      <dsp:txXfrm>
        <a:off x="5380" y="1916104"/>
        <a:ext cx="3669253" cy="2504049"/>
      </dsp:txXfrm>
    </dsp:sp>
    <dsp:sp modelId="{FFA57EEC-F134-4A9F-89C3-9C5B8E3EC1F3}">
      <dsp:nvSpPr>
        <dsp:cNvPr id="0" name=""/>
        <dsp:cNvSpPr/>
      </dsp:nvSpPr>
      <dsp:spPr>
        <a:xfrm>
          <a:off x="3674633" y="1916104"/>
          <a:ext cx="3669253" cy="250404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There is an acute shortage of dermatologists in the country and as such a lot of people rely on social media and peer influence when choosing skincare products.</a:t>
          </a:r>
        </a:p>
      </dsp:txBody>
      <dsp:txXfrm>
        <a:off x="3674633" y="1916104"/>
        <a:ext cx="3669253" cy="2504049"/>
      </dsp:txXfrm>
    </dsp:sp>
    <dsp:sp modelId="{91689565-ED40-43CA-A4BB-F3FE1A5116D1}">
      <dsp:nvSpPr>
        <dsp:cNvPr id="0" name=""/>
        <dsp:cNvSpPr/>
      </dsp:nvSpPr>
      <dsp:spPr>
        <a:xfrm>
          <a:off x="7343886" y="1916104"/>
          <a:ext cx="3669253" cy="250404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Expert systems can be developed to detect these common skin defects and make recommendations on suitable local drugs they can use to treat the defects, thus leading to long-term economical growth.</a:t>
          </a:r>
        </a:p>
      </dsp:txBody>
      <dsp:txXfrm>
        <a:off x="7343886" y="1916104"/>
        <a:ext cx="3669253" cy="25040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11/29/2024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11/29/2024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11/29/2024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11/29/2024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11/29/2024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11/29/2024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9.png"/><Relationship Id="rId4" Type="http://schemas.openxmlformats.org/officeDocument/2006/relationships/diagramLayout" Target="../diagrams/layout1.xm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err="1">
                <a:cs typeface="Segoe UI"/>
              </a:rPr>
              <a:t>skInsight</a:t>
            </a:r>
            <a:br>
              <a:rPr lang="en-US" dirty="0">
                <a:cs typeface="Segoe UI"/>
              </a:rPr>
            </a:br>
            <a:r>
              <a:rPr lang="en-US" sz="2000" dirty="0">
                <a:cs typeface="Segoe UI"/>
              </a:rPr>
              <a:t>Solution Type: Prototype</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Ifeoluwa Oduwaiye</a:t>
            </a: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graphicFrame>
        <p:nvGraphicFramePr>
          <p:cNvPr id="6" name="TextBox 3">
            <a:extLst>
              <a:ext uri="{FF2B5EF4-FFF2-40B4-BE49-F238E27FC236}">
                <a16:creationId xmlns:a16="http://schemas.microsoft.com/office/drawing/2014/main" id="{AD4C24D3-0A2B-A856-A0E8-54AF0F6FA495}"/>
              </a:ext>
            </a:extLst>
          </p:cNvPr>
          <p:cNvGraphicFramePr/>
          <p:nvPr>
            <p:extLst>
              <p:ext uri="{D42A27DB-BD31-4B8C-83A1-F6EECF244321}">
                <p14:modId xmlns:p14="http://schemas.microsoft.com/office/powerpoint/2010/main" val="2112660577"/>
              </p:ext>
            </p:extLst>
          </p:nvPr>
        </p:nvGraphicFramePr>
        <p:xfrm>
          <a:off x="584200" y="1844675"/>
          <a:ext cx="11018520"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40C5789-DC24-7B4E-FE57-0D47138EA256}"/>
              </a:ext>
            </a:extLst>
          </p:cNvPr>
          <p:cNvPicPr>
            <a:picLocks noChangeAspect="1"/>
          </p:cNvPicPr>
          <p:nvPr/>
        </p:nvPicPr>
        <p:blipFill>
          <a:blip r:embed="rId8">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11503" y="2381397"/>
            <a:ext cx="1047603" cy="1047603"/>
          </a:xfrm>
          <a:prstGeom prst="rect">
            <a:avLst/>
          </a:prstGeom>
        </p:spPr>
      </p:pic>
      <p:pic>
        <p:nvPicPr>
          <p:cNvPr id="7" name="Picture 6">
            <a:extLst>
              <a:ext uri="{FF2B5EF4-FFF2-40B4-BE49-F238E27FC236}">
                <a16:creationId xmlns:a16="http://schemas.microsoft.com/office/drawing/2014/main" id="{71234428-2171-9B07-22A9-6B919CA42015}"/>
              </a:ext>
            </a:extLst>
          </p:cNvPr>
          <p:cNvPicPr>
            <a:picLocks noChangeAspect="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281230" y="2381397"/>
            <a:ext cx="1047603" cy="1047603"/>
          </a:xfrm>
          <a:prstGeom prst="rect">
            <a:avLst/>
          </a:prstGeom>
        </p:spPr>
      </p:pic>
      <p:pic>
        <p:nvPicPr>
          <p:cNvPr id="9" name="Picture 8">
            <a:extLst>
              <a:ext uri="{FF2B5EF4-FFF2-40B4-BE49-F238E27FC236}">
                <a16:creationId xmlns:a16="http://schemas.microsoft.com/office/drawing/2014/main" id="{E1191C4A-6C30-E580-5821-3503D5601F59}"/>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350957" y="2381397"/>
            <a:ext cx="1047603" cy="1047603"/>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6448612" cy="4556126"/>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000" b="1" dirty="0" err="1"/>
              <a:t>skInsight</a:t>
            </a:r>
            <a:r>
              <a:rPr lang="en-US" sz="2000" dirty="0"/>
              <a:t> harnesses the power of AI and advanced software engineering to revolutionize how skincare companies and consumers approach skin health. By empowering local skincare brands, the platform offers a unique market edge and provides users with expert insights into their skin concerns.</a:t>
            </a:r>
          </a:p>
          <a:p>
            <a:pPr defTabSz="932742">
              <a:lnSpc>
                <a:spcPct val="90000"/>
              </a:lnSpc>
              <a:spcBef>
                <a:spcPct val="20000"/>
              </a:spcBef>
              <a:buSzPct val="90000"/>
            </a:pPr>
            <a:endParaRPr lang="en-US" sz="2000" dirty="0"/>
          </a:p>
          <a:p>
            <a:pPr defTabSz="932742">
              <a:lnSpc>
                <a:spcPct val="90000"/>
              </a:lnSpc>
              <a:spcBef>
                <a:spcPct val="20000"/>
              </a:spcBef>
              <a:buSzPct val="90000"/>
            </a:pPr>
            <a:endParaRPr lang="en-US" sz="2000" dirty="0"/>
          </a:p>
          <a:p>
            <a:pPr defTabSz="932742">
              <a:lnSpc>
                <a:spcPct val="90000"/>
              </a:lnSpc>
              <a:spcBef>
                <a:spcPct val="20000"/>
              </a:spcBef>
              <a:buSzPct val="90000"/>
            </a:pPr>
            <a:r>
              <a:rPr lang="en-US" sz="2000" b="1" dirty="0" err="1"/>
              <a:t>skInsight’s</a:t>
            </a:r>
            <a:r>
              <a:rPr lang="en-US" sz="2000" b="1" dirty="0"/>
              <a:t> Unique Selling Points</a:t>
            </a:r>
          </a:p>
          <a:p>
            <a:pPr marL="457200" indent="-457200" defTabSz="932742">
              <a:lnSpc>
                <a:spcPct val="90000"/>
              </a:lnSpc>
              <a:spcBef>
                <a:spcPct val="20000"/>
              </a:spcBef>
              <a:buSzPct val="90000"/>
              <a:buFont typeface="Wingdings" panose="05000000000000000000" pitchFamily="2" charset="2"/>
              <a:buChar char="Ø"/>
            </a:pPr>
            <a:r>
              <a:rPr lang="en-US" sz="2000" dirty="0"/>
              <a:t>Personalized Expert Recommendations</a:t>
            </a:r>
          </a:p>
          <a:p>
            <a:pPr marL="457200" indent="-457200" defTabSz="932742">
              <a:lnSpc>
                <a:spcPct val="90000"/>
              </a:lnSpc>
              <a:spcBef>
                <a:spcPct val="20000"/>
              </a:spcBef>
              <a:buSzPct val="90000"/>
              <a:buFont typeface="Wingdings" panose="05000000000000000000" pitchFamily="2" charset="2"/>
              <a:buChar char="Ø"/>
            </a:pPr>
            <a:r>
              <a:rPr lang="en-US" sz="2000" dirty="0"/>
              <a:t>Targeted Treatment Suggestions</a:t>
            </a:r>
          </a:p>
          <a:p>
            <a:pPr marL="457200" indent="-457200" defTabSz="932742">
              <a:lnSpc>
                <a:spcPct val="90000"/>
              </a:lnSpc>
              <a:spcBef>
                <a:spcPct val="20000"/>
              </a:spcBef>
              <a:buSzPct val="90000"/>
              <a:buFont typeface="Wingdings" panose="05000000000000000000" pitchFamily="2" charset="2"/>
              <a:buChar char="Ø"/>
            </a:pPr>
            <a:r>
              <a:rPr lang="en-US" sz="2000" dirty="0"/>
              <a:t>Empowering Skincare Education</a:t>
            </a:r>
          </a:p>
          <a:p>
            <a:pPr marL="457200" indent="-457200" defTabSz="932742">
              <a:lnSpc>
                <a:spcPct val="90000"/>
              </a:lnSpc>
              <a:spcBef>
                <a:spcPct val="20000"/>
              </a:spcBef>
              <a:buSzPct val="90000"/>
              <a:buFont typeface="Wingdings" panose="05000000000000000000" pitchFamily="2" charset="2"/>
              <a:buChar char="Ø"/>
            </a:pPr>
            <a:r>
              <a:rPr lang="en-US" sz="2000" dirty="0"/>
              <a:t>Affordable Dermatological Access</a:t>
            </a:r>
          </a:p>
        </p:txBody>
      </p:sp>
      <p:pic>
        <p:nvPicPr>
          <p:cNvPr id="5" name="Picture 4" descr="A logo for a medical company&#10;&#10;Description automatically generated">
            <a:extLst>
              <a:ext uri="{FF2B5EF4-FFF2-40B4-BE49-F238E27FC236}">
                <a16:creationId xmlns:a16="http://schemas.microsoft.com/office/drawing/2014/main" id="{4CE4803D-A4F8-DCE6-ED56-597924CCB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420" y="1844673"/>
            <a:ext cx="4424363" cy="4424363"/>
          </a:xfrm>
          <a:prstGeom prst="rect">
            <a:avLst/>
          </a:prstGeom>
          <a:noFill/>
        </p:spPr>
      </p:pic>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endParaRPr lang="en-US" sz="2600" dirty="0"/>
          </a:p>
        </p:txBody>
      </p:sp>
      <p:pic>
        <p:nvPicPr>
          <p:cNvPr id="7" name="Notebooks - Azure AI _ Machine Learning Studio - Google Chrome 2024-11-29 12-42-45">
            <a:hlinkClick r:id="" action="ppaction://media"/>
            <a:extLst>
              <a:ext uri="{FF2B5EF4-FFF2-40B4-BE49-F238E27FC236}">
                <a16:creationId xmlns:a16="http://schemas.microsoft.com/office/drawing/2014/main" id="{9EF8B45E-607C-8194-97BA-C61D267F3B49}"/>
              </a:ext>
            </a:extLst>
          </p:cNvPr>
          <p:cNvPicPr>
            <a:picLocks noGrp="1" noChangeAspect="1"/>
          </p:cNvPicPr>
          <p:nvPr>
            <p:ph sz="quarter" idx="10"/>
            <a:videoFile r:link="rId1"/>
            <p:extLst>
              <p:ext uri="{DAA4B4D4-6D71-4841-9C94-3DE7FCFB9230}">
                <p14:media xmlns:p14="http://schemas.microsoft.com/office/powerpoint/2010/main" r:embed="rId2">
                  <p14:trim st="8040"/>
                </p14:media>
              </p:ext>
            </p:extLst>
          </p:nvPr>
        </p:nvPicPr>
        <p:blipFill>
          <a:blip r:embed="rId5"/>
          <a:stretch>
            <a:fillRect/>
          </a:stretch>
        </p:blipFill>
        <p:spPr>
          <a:xfrm>
            <a:off x="2151063" y="1844675"/>
            <a:ext cx="7885112" cy="4424363"/>
          </a:xfrm>
          <a:ln>
            <a:noFill/>
          </a:ln>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585788"/>
            <a:ext cx="3182027" cy="5683250"/>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tx1"/>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4941888" y="585788"/>
            <a:ext cx="6667500" cy="5683249"/>
          </a:xfrm>
          <a:prstGeom prst="rect">
            <a:avLst/>
          </a:prstGeom>
        </p:spPr>
        <p:txBody>
          <a:bodyPr vert="horz" wrap="square" lIns="0" tIns="0" rIns="0" bIns="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1775" indent="-231775" defTabSz="932742">
              <a:spcBef>
                <a:spcPct val="20000"/>
              </a:spcBef>
              <a:spcAft>
                <a:spcPts val="600"/>
              </a:spcAft>
              <a:buSzPct val="90000"/>
              <a:buFont typeface="Wingdings" panose="05000000000000000000" pitchFamily="2" charset="2"/>
              <a:buChar char=""/>
            </a:pPr>
            <a:r>
              <a:rPr lang="en-US" sz="2600" kern="1200" spc="0" baseline="0" dirty="0">
                <a:latin typeface="+mn-lt"/>
                <a:ea typeface="+mn-ea"/>
                <a:cs typeface="Segoe UI" panose="020B0502040204020203" pitchFamily="34" charset="0"/>
              </a:rPr>
              <a:t>To conclude, adopting </a:t>
            </a:r>
            <a:r>
              <a:rPr lang="en-US" sz="2600" b="1" kern="1200" spc="0" baseline="0" dirty="0" err="1">
                <a:latin typeface="+mn-lt"/>
                <a:ea typeface="+mn-ea"/>
                <a:cs typeface="Segoe UI" panose="020B0502040204020203" pitchFamily="34" charset="0"/>
              </a:rPr>
              <a:t>skInsight</a:t>
            </a:r>
            <a:r>
              <a:rPr lang="en-US" sz="2600" b="1" kern="1200" spc="0" baseline="0" dirty="0">
                <a:latin typeface="+mn-lt"/>
                <a:ea typeface="+mn-ea"/>
                <a:cs typeface="Segoe UI" panose="020B0502040204020203" pitchFamily="34" charset="0"/>
              </a:rPr>
              <a:t> </a:t>
            </a:r>
            <a:r>
              <a:rPr lang="en-US" sz="2600" kern="1200" spc="0" baseline="0" dirty="0">
                <a:latin typeface="+mn-lt"/>
                <a:ea typeface="+mn-ea"/>
                <a:cs typeface="Segoe UI" panose="020B0502040204020203" pitchFamily="34" charset="0"/>
              </a:rPr>
              <a:t>into the dermatology industry would not only help speed up diagnosis, but it would also help the local economy by prioritizing quality local product recommendations over international product recommendations.</a:t>
            </a:r>
          </a:p>
          <a:p>
            <a:pPr marL="231775" indent="-231775" defTabSz="932742">
              <a:spcBef>
                <a:spcPct val="20000"/>
              </a:spcBef>
              <a:spcAft>
                <a:spcPts val="600"/>
              </a:spcAft>
              <a:buSzPct val="90000"/>
              <a:buFont typeface="Wingdings" panose="05000000000000000000" pitchFamily="2" charset="2"/>
              <a:buChar char=""/>
            </a:pPr>
            <a:endParaRPr lang="en-US" sz="2600" kern="1200" spc="0" baseline="0" dirty="0">
              <a:latin typeface="+mn-lt"/>
              <a:ea typeface="+mn-ea"/>
              <a:cs typeface="Segoe UI" panose="020B0502040204020203" pitchFamily="34" charset="0"/>
            </a:endParaRPr>
          </a:p>
          <a:p>
            <a:pPr marL="231775" indent="-231775" defTabSz="932742">
              <a:spcBef>
                <a:spcPct val="20000"/>
              </a:spcBef>
              <a:spcAft>
                <a:spcPts val="600"/>
              </a:spcAft>
              <a:buSzPct val="90000"/>
              <a:buFont typeface="Wingdings" panose="05000000000000000000" pitchFamily="2" charset="2"/>
              <a:buChar char=""/>
            </a:pPr>
            <a:r>
              <a:rPr lang="en-US" sz="2600" kern="1200" spc="0" baseline="0" dirty="0">
                <a:latin typeface="+mn-lt"/>
                <a:ea typeface="+mn-ea"/>
                <a:cs typeface="Segoe UI" panose="020B0502040204020203" pitchFamily="34" charset="0"/>
              </a:rPr>
              <a:t>Additionally, integrating </a:t>
            </a:r>
            <a:r>
              <a:rPr lang="en-US" sz="2600" b="1" kern="1200" spc="0" baseline="0" dirty="0" err="1">
                <a:latin typeface="+mn-lt"/>
                <a:ea typeface="+mn-ea"/>
                <a:cs typeface="Segoe UI" panose="020B0502040204020203" pitchFamily="34" charset="0"/>
              </a:rPr>
              <a:t>skInsight</a:t>
            </a:r>
            <a:r>
              <a:rPr lang="en-US" sz="2600" kern="1200" spc="0" baseline="0" dirty="0">
                <a:latin typeface="+mn-lt"/>
                <a:ea typeface="+mn-ea"/>
                <a:cs typeface="Segoe UI" panose="020B0502040204020203" pitchFamily="34" charset="0"/>
              </a:rPr>
              <a:t> into organizational workflows, can help skin healthcare providers offer quicker and more precise diagnoses, reducing the burden on patients and improving outcomes.</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Pitch Deck_Template</Template>
  <TotalTime>61</TotalTime>
  <Words>388</Words>
  <Application>Microsoft Office PowerPoint</Application>
  <PresentationFormat>Widescreen</PresentationFormat>
  <Paragraphs>44</Paragraphs>
  <Slides>5</Slides>
  <Notes>5</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vt:i4>
      </vt:variant>
    </vt:vector>
  </HeadingPairs>
  <TitlesOfParts>
    <vt:vector size="16" baseType="lpstr">
      <vt:lpstr>Arial</vt:lpstr>
      <vt:lpstr>Calibri</vt:lpstr>
      <vt:lpstr>Consolas</vt:lpstr>
      <vt:lpstr>Quattrocento Sans</vt:lpstr>
      <vt:lpstr>Segoe Pro</vt:lpstr>
      <vt:lpstr>Segoe Pro Semibold</vt:lpstr>
      <vt:lpstr>Segoe UI</vt:lpstr>
      <vt:lpstr>Segoe UI Semibold</vt:lpstr>
      <vt:lpstr>Wingdings</vt:lpstr>
      <vt:lpstr>1_White Template</vt:lpstr>
      <vt:lpstr>MS_Startups_FH_PPT_Template FY23</vt:lpstr>
      <vt:lpstr>skInsight Solution Type: Prototype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Ifeoluwa Oduwaiye</dc:creator>
  <cp:lastModifiedBy>Ifeoluwa Oduwaiye</cp:lastModifiedBy>
  <cp:revision>8</cp:revision>
  <dcterms:created xsi:type="dcterms:W3CDTF">2024-11-28T22:00:24Z</dcterms:created>
  <dcterms:modified xsi:type="dcterms:W3CDTF">2024-11-29T12:00:03Z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